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515" r:id="rId25"/>
    <p:sldId id="333" r:id="rId26"/>
    <p:sldId id="387" r:id="rId27"/>
    <p:sldId id="341" r:id="rId28"/>
    <p:sldId id="340" r:id="rId29"/>
    <p:sldId id="385" r:id="rId30"/>
    <p:sldId id="343" r:id="rId31"/>
    <p:sldId id="380" r:id="rId32"/>
    <p:sldId id="512" r:id="rId33"/>
    <p:sldId id="513" r:id="rId34"/>
    <p:sldId id="514" r:id="rId35"/>
    <p:sldId id="344" r:id="rId36"/>
    <p:sldId id="386" r:id="rId37"/>
    <p:sldId id="517" r:id="rId38"/>
    <p:sldId id="516" r:id="rId39"/>
    <p:sldId id="510" r:id="rId40"/>
    <p:sldId id="511" r:id="rId41"/>
    <p:sldId id="348" r:id="rId4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875" autoAdjust="0"/>
  </p:normalViewPr>
  <p:slideViewPr>
    <p:cSldViewPr>
      <p:cViewPr varScale="1">
        <p:scale>
          <a:sx n="120" d="100"/>
          <a:sy n="120" d="100"/>
        </p:scale>
        <p:origin x="129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323E9750-41E2-4977-9E99-DD1032BDDE52}"/>
    <pc:docChg chg="custSel modSld">
      <pc:chgData name="Seo Han-Eul" userId="c65a238afff3c706" providerId="LiveId" clId="{323E9750-41E2-4977-9E99-DD1032BDDE52}" dt="2019-12-06T05:34:59.761" v="154" actId="1076"/>
      <pc:docMkLst>
        <pc:docMk/>
      </pc:docMkLst>
      <pc:sldChg chg="modSp">
        <pc:chgData name="Seo Han-Eul" userId="c65a238afff3c706" providerId="LiveId" clId="{323E9750-41E2-4977-9E99-DD1032BDDE52}" dt="2019-12-06T05:28:59.412" v="25" actId="20577"/>
        <pc:sldMkLst>
          <pc:docMk/>
          <pc:sldMk cId="0" sldId="256"/>
        </pc:sldMkLst>
        <pc:spChg chg="mod">
          <ac:chgData name="Seo Han-Eul" userId="c65a238afff3c706" providerId="LiveId" clId="{323E9750-41E2-4977-9E99-DD1032BDDE52}" dt="2019-12-06T05:28:59.412" v="2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Seo Han-Eul" userId="c65a238afff3c706" providerId="LiveId" clId="{323E9750-41E2-4977-9E99-DD1032BDDE52}" dt="2019-12-06T05:33:51.131" v="150" actId="478"/>
        <pc:sldMkLst>
          <pc:docMk/>
          <pc:sldMk cId="2595009920" sldId="310"/>
        </pc:sldMkLst>
        <pc:spChg chg="del">
          <ac:chgData name="Seo Han-Eul" userId="c65a238afff3c706" providerId="LiveId" clId="{323E9750-41E2-4977-9E99-DD1032BDDE52}" dt="2019-12-06T05:33:51.131" v="150" actId="478"/>
          <ac:spMkLst>
            <pc:docMk/>
            <pc:sldMk cId="2595009920" sldId="310"/>
            <ac:spMk id="5" creationId="{08ACAB4B-2578-478F-838A-F75E4F6EC78B}"/>
          </ac:spMkLst>
        </pc:spChg>
      </pc:sldChg>
      <pc:sldChg chg="delSp modSp">
        <pc:chgData name="Seo Han-Eul" userId="c65a238afff3c706" providerId="LiveId" clId="{323E9750-41E2-4977-9E99-DD1032BDDE52}" dt="2019-12-06T05:30:48.005" v="29" actId="478"/>
        <pc:sldMkLst>
          <pc:docMk/>
          <pc:sldMk cId="3210311131" sldId="329"/>
        </pc:sldMkLst>
        <pc:spChg chg="del mod">
          <ac:chgData name="Seo Han-Eul" userId="c65a238afff3c706" providerId="LiveId" clId="{323E9750-41E2-4977-9E99-DD1032BDDE52}" dt="2019-12-06T05:30:48.005" v="29" actId="478"/>
          <ac:spMkLst>
            <pc:docMk/>
            <pc:sldMk cId="3210311131" sldId="329"/>
            <ac:spMk id="3" creationId="{3C201A09-C698-4DA8-8F5E-6AF7DB050B84}"/>
          </ac:spMkLst>
        </pc:spChg>
      </pc:sldChg>
      <pc:sldChg chg="modSp">
        <pc:chgData name="Seo Han-Eul" userId="c65a238afff3c706" providerId="LiveId" clId="{323E9750-41E2-4977-9E99-DD1032BDDE52}" dt="2019-12-06T05:32:27.968" v="149" actId="20577"/>
        <pc:sldMkLst>
          <pc:docMk/>
          <pc:sldMk cId="2732154467" sldId="331"/>
        </pc:sldMkLst>
        <pc:spChg chg="mod">
          <ac:chgData name="Seo Han-Eul" userId="c65a238afff3c706" providerId="LiveId" clId="{323E9750-41E2-4977-9E99-DD1032BDDE52}" dt="2019-12-06T05:32:27.968" v="149" actId="20577"/>
          <ac:spMkLst>
            <pc:docMk/>
            <pc:sldMk cId="2732154467" sldId="331"/>
            <ac:spMk id="3" creationId="{00000000-0000-0000-0000-000000000000}"/>
          </ac:spMkLst>
        </pc:spChg>
      </pc:sldChg>
      <pc:sldChg chg="addSp modSp">
        <pc:chgData name="Seo Han-Eul" userId="c65a238afff3c706" providerId="LiveId" clId="{323E9750-41E2-4977-9E99-DD1032BDDE52}" dt="2019-12-06T05:34:59.761" v="154" actId="1076"/>
        <pc:sldMkLst>
          <pc:docMk/>
          <pc:sldMk cId="1837915430" sldId="387"/>
        </pc:sldMkLst>
        <pc:picChg chg="add mod modCrop">
          <ac:chgData name="Seo Han-Eul" userId="c65a238afff3c706" providerId="LiveId" clId="{323E9750-41E2-4977-9E99-DD1032BDDE52}" dt="2019-12-06T05:34:59.761" v="154" actId="1076"/>
          <ac:picMkLst>
            <pc:docMk/>
            <pc:sldMk cId="1837915430" sldId="387"/>
            <ac:picMk id="7" creationId="{E109DC9E-1ACA-42DA-B4F7-2AA23083D9D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 err="1"/>
            <a:t>전처리</a:t>
          </a:r>
          <a:endParaRPr lang="ko-KR" altLang="en-US" sz="28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1&#54016;_SRS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1&#54016;_SAD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1&#54016;_SAD.pptx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1&#54016;_UML.mdj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1&#54016;_trip-picker_demo.mp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1&#54016;_Requirements_Traceability_Matrix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1&#54016;_&#49688;&#54665;&#44228;&#54925;&#49436;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1&#54016;_PMP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1&#54016;_PMP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1&#54016;_PSP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Trip-Picker</a:t>
            </a:r>
            <a:br>
              <a:rPr lang="en-US" altLang="ko-KR" sz="4800" dirty="0"/>
            </a:br>
            <a:r>
              <a:rPr lang="en-US" altLang="ko-KR" dirty="0"/>
              <a:t>(1 </a:t>
            </a:r>
            <a:r>
              <a:rPr lang="ko-KR" altLang="en-US" dirty="0"/>
              <a:t>팀 신수동 </a:t>
            </a:r>
            <a:r>
              <a:rPr lang="ko-KR" altLang="en-US" dirty="0" err="1"/>
              <a:t>크러셔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 action="ppaction://hlinkpres?slideindex=1&amp;slidetitle=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61705"/>
              </p:ext>
            </p:extLst>
          </p:nvPr>
        </p:nvGraphicFramePr>
        <p:xfrm>
          <a:off x="350196" y="943627"/>
          <a:ext cx="8542284" cy="551970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77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933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73723"/>
              </p:ext>
            </p:extLst>
          </p:nvPr>
        </p:nvGraphicFramePr>
        <p:xfrm>
          <a:off x="350196" y="1196752"/>
          <a:ext cx="8542284" cy="52620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36034"/>
              </p:ext>
            </p:extLst>
          </p:nvPr>
        </p:nvGraphicFramePr>
        <p:xfrm>
          <a:off x="352697" y="1340768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가중치 값을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-3804" r="11015" b="14210"/>
          <a:stretch/>
        </p:blipFill>
        <p:spPr>
          <a:xfrm>
            <a:off x="2051720" y="1340768"/>
            <a:ext cx="5976664" cy="50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15"/>
          <a:stretch/>
        </p:blipFill>
        <p:spPr>
          <a:xfrm>
            <a:off x="539552" y="1952836"/>
            <a:ext cx="822960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 Decision 1  –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pres?slideindex=1&amp;slidetitle="/>
              </a:rPr>
              <a:t>여행지역 추천하기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BC60EFE-267B-49BD-B98D-B52BE510A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122595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CEC4D3-5FBF-4382-AFE5-9CCFA98AEFE1}"/>
              </a:ext>
            </a:extLst>
          </p:cNvPr>
          <p:cNvSpPr/>
          <p:nvPr/>
        </p:nvSpPr>
        <p:spPr>
          <a:xfrm>
            <a:off x="3119277" y="157514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</a:t>
            </a:r>
            <a:b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데이터로 값을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국민관광공사 데이터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39FB8D-3727-448B-AC03-4A159E3DEF37}"/>
              </a:ext>
            </a:extLst>
          </p:cNvPr>
          <p:cNvSpPr/>
          <p:nvPr/>
        </p:nvSpPr>
        <p:spPr>
          <a:xfrm>
            <a:off x="457200" y="3789040"/>
            <a:ext cx="7355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Random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Forest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en-US" altLang="ko-KR" sz="1600" b="1" dirty="0"/>
              <a:t>Hyper Parameter </a:t>
            </a:r>
            <a:r>
              <a:rPr lang="ko-KR" altLang="en-US" sz="1600" b="1" dirty="0"/>
              <a:t>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>
                <a:solidFill>
                  <a:srgbClr val="FF0000"/>
                </a:solidFill>
              </a:rPr>
              <a:t>scikit</a:t>
            </a:r>
            <a:r>
              <a:rPr lang="en-US" altLang="ko-KR" sz="1600" b="1" dirty="0">
                <a:solidFill>
                  <a:srgbClr val="FF0000"/>
                </a:solidFill>
              </a:rPr>
              <a:t>-learn </a:t>
            </a:r>
            <a:r>
              <a:rPr lang="ko-KR" altLang="en-US" sz="1600" b="1" dirty="0">
                <a:solidFill>
                  <a:srgbClr val="FF0000"/>
                </a:solidFill>
              </a:rPr>
              <a:t>모듈에 있는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RandomForestClassifier</a:t>
            </a:r>
            <a:r>
              <a:rPr lang="en-US" altLang="ko-KR" sz="1600" b="1" dirty="0">
                <a:solidFill>
                  <a:srgbClr val="FF0000"/>
                </a:solidFill>
              </a:rPr>
              <a:t> Class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00D7F3-50A0-4700-8147-97D0E39831ED}"/>
              </a:ext>
            </a:extLst>
          </p:cNvPr>
          <p:cNvSpPr/>
          <p:nvPr/>
        </p:nvSpPr>
        <p:spPr>
          <a:xfrm>
            <a:off x="1835696" y="5790943"/>
            <a:ext cx="5653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err="1">
                <a:solidFill>
                  <a:srgbClr val="FF0000"/>
                </a:solidFill>
              </a:rPr>
              <a:t>joblib</a:t>
            </a:r>
            <a:r>
              <a:rPr lang="ko-KR" altLang="en-US" b="1" dirty="0">
                <a:solidFill>
                  <a:srgbClr val="FF0000"/>
                </a:solidFill>
              </a:rPr>
              <a:t>모듈을 이용</a:t>
            </a:r>
            <a:r>
              <a:rPr lang="ko-KR" altLang="en-US" b="1" dirty="0"/>
              <a:t>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</a:t>
            </a:r>
            <a:r>
              <a:rPr lang="ko-KR" altLang="en-US" b="1" dirty="0" err="1"/>
              <a:t>요청값을</a:t>
            </a:r>
            <a:r>
              <a:rPr lang="ko-KR" altLang="en-US" b="1" dirty="0"/>
              <a:t> 처리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946535A-0FFF-44C4-8E6B-F18D3321B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652120" y="2819240"/>
            <a:ext cx="1883585" cy="13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E4D901-02E1-4F58-A822-BDFA26C643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3728" y="4901467"/>
            <a:ext cx="3182849" cy="8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 Decision 2 –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pres?slideindex=1&amp;slidetitle="/>
              </a:rPr>
              <a:t>여행 게시물 추천하기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24C9A2E-AE95-4116-B6B7-2AB5D62CD99C}"/>
              </a:ext>
            </a:extLst>
          </p:cNvPr>
          <p:cNvSpPr txBox="1">
            <a:spLocks/>
          </p:cNvSpPr>
          <p:nvPr/>
        </p:nvSpPr>
        <p:spPr>
          <a:xfrm>
            <a:off x="323850" y="1125538"/>
            <a:ext cx="8496300" cy="544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여행 게시물 좋아요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0D0E25-F4A2-48D8-BDE1-75320F198E01}"/>
              </a:ext>
            </a:extLst>
          </p:cNvPr>
          <p:cNvSpPr/>
          <p:nvPr/>
        </p:nvSpPr>
        <p:spPr>
          <a:xfrm>
            <a:off x="3142595" y="2162000"/>
            <a:ext cx="2858810" cy="575352"/>
          </a:xfrm>
          <a:prstGeom prst="round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게시물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객체명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아이템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좋아요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028E070-6C2E-4DFF-BFA1-0D604D6B7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17975"/>
              </p:ext>
            </p:extLst>
          </p:nvPr>
        </p:nvGraphicFramePr>
        <p:xfrm>
          <a:off x="1154131" y="3537467"/>
          <a:ext cx="1476053" cy="1604038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item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623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쌓임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8729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5A81E3C-77B9-46A1-BB97-C53B0E606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985186"/>
              </p:ext>
            </p:extLst>
          </p:nvPr>
        </p:nvGraphicFramePr>
        <p:xfrm>
          <a:off x="2970944" y="3537467"/>
          <a:ext cx="1476053" cy="205232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 err="1"/>
                        <a:t>item_like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315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유저 별로 각각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쌓임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01673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8630AF5-F6DF-46FF-893B-D71C60B60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72950"/>
              </p:ext>
            </p:extLst>
          </p:nvPr>
        </p:nvGraphicFramePr>
        <p:xfrm>
          <a:off x="4787757" y="3537467"/>
          <a:ext cx="1476053" cy="205232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personality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...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10986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</a:t>
                      </a:r>
                      <a:r>
                        <a:rPr lang="ko-KR" altLang="en-US" sz="1600" dirty="0"/>
                        <a:t>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51435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B1C7418-8F4E-4E12-82A8-A1205998D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272525"/>
              </p:ext>
            </p:extLst>
          </p:nvPr>
        </p:nvGraphicFramePr>
        <p:xfrm>
          <a:off x="6604570" y="3537467"/>
          <a:ext cx="1476053" cy="254000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err="1"/>
                        <a:t>personality_category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459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퍼스널리티의</a:t>
                      </a:r>
                      <a:r>
                        <a:rPr lang="ko-KR" altLang="en-US" sz="1600" dirty="0"/>
                        <a:t> 각각의 카테고리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02780"/>
                  </a:ext>
                </a:extLst>
              </a:tr>
            </a:tbl>
          </a:graphicData>
        </a:graphic>
      </p:graphicFrame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2334AE9-97DD-4977-8A88-23737D5FC43F}"/>
              </a:ext>
            </a:extLst>
          </p:cNvPr>
          <p:cNvCxnSpPr>
            <a:cxnSpLocks/>
          </p:cNvCxnSpPr>
          <p:nvPr/>
        </p:nvCxnSpPr>
        <p:spPr>
          <a:xfrm flipH="1">
            <a:off x="4571998" y="2880138"/>
            <a:ext cx="1" cy="51454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81912BF-39B7-4004-AA33-3B0270ED032F}"/>
              </a:ext>
            </a:extLst>
          </p:cNvPr>
          <p:cNvSpPr txBox="1">
            <a:spLocks/>
          </p:cNvSpPr>
          <p:nvPr/>
        </p:nvSpPr>
        <p:spPr>
          <a:xfrm>
            <a:off x="503040" y="1501600"/>
            <a:ext cx="8640960" cy="514052"/>
          </a:xfrm>
          <a:prstGeom prst="rect">
            <a:avLst/>
          </a:prstGeom>
          <a:ln>
            <a:solidFill>
              <a:sysClr val="window" lastClr="FFFFFF">
                <a:alpha val="0"/>
              </a:sys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사용자들이 게시물에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좋아요를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선택하면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시스템은 다음과 같은 객체들에 정보를 반영한다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65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357CF3-D2A3-4AE1-8292-CF95DC1F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44" y="1357762"/>
            <a:ext cx="7380312" cy="5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E962C-E452-435A-8A1D-6A0371A98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1" b="24011"/>
          <a:stretch/>
        </p:blipFill>
        <p:spPr>
          <a:xfrm>
            <a:off x="971600" y="1673424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646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Use Case 1 : 04~ 33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초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  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Use Case 2 : </a:t>
            </a:r>
            <a:r>
              <a:rPr lang="en-US" altLang="ko-KR" u="sng" dirty="0">
                <a:solidFill>
                  <a:srgbClr val="00B0F0"/>
                </a:solidFill>
              </a:rPr>
              <a:t>34~ 2</a:t>
            </a:r>
            <a:r>
              <a:rPr lang="ko-KR" altLang="en-US" u="sng" dirty="0">
                <a:solidFill>
                  <a:srgbClr val="00B0F0"/>
                </a:solidFill>
              </a:rPr>
              <a:t>분 </a:t>
            </a:r>
            <a:r>
              <a:rPr lang="en-US" altLang="ko-KR" u="sng" dirty="0">
                <a:solidFill>
                  <a:srgbClr val="00B0F0"/>
                </a:solidFill>
              </a:rPr>
              <a:t>17</a:t>
            </a:r>
            <a:r>
              <a:rPr lang="ko-KR" altLang="en-US" u="sng" dirty="0">
                <a:solidFill>
                  <a:srgbClr val="00B0F0"/>
                </a:solidFill>
              </a:rPr>
              <a:t>초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Use Case 3 : </a:t>
            </a:r>
            <a:r>
              <a:rPr lang="en-US" altLang="ko-KR" u="sng" dirty="0">
                <a:solidFill>
                  <a:srgbClr val="00B0F0"/>
                </a:solidFill>
              </a:rPr>
              <a:t>2</a:t>
            </a:r>
            <a:r>
              <a:rPr lang="ko-KR" altLang="en-US" u="sng" dirty="0">
                <a:solidFill>
                  <a:srgbClr val="00B0F0"/>
                </a:solidFill>
              </a:rPr>
              <a:t>분 </a:t>
            </a:r>
            <a:r>
              <a:rPr lang="en-US" altLang="ko-KR" u="sng" dirty="0">
                <a:solidFill>
                  <a:srgbClr val="00B0F0"/>
                </a:solidFill>
              </a:rPr>
              <a:t>17</a:t>
            </a:r>
            <a:r>
              <a:rPr lang="ko-KR" altLang="en-US" u="sng" dirty="0">
                <a:solidFill>
                  <a:srgbClr val="00B0F0"/>
                </a:solidFill>
              </a:rPr>
              <a:t>초 </a:t>
            </a:r>
            <a:r>
              <a:rPr lang="en-US" altLang="ko-KR" u="sng" dirty="0">
                <a:solidFill>
                  <a:srgbClr val="00B0F0"/>
                </a:solidFill>
              </a:rPr>
              <a:t>~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>
                <a:hlinkClick r:id="rId2" action="ppaction://hlinkfile"/>
              </a:rPr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97B02-0C0C-44CA-83B8-A0B5E1F7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54" y="1772816"/>
            <a:ext cx="3150470" cy="47697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21ED22-73F5-4952-8442-9C0B4DA04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838" y="2636912"/>
            <a:ext cx="6120680" cy="12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 action="ppaction://hlinkfile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1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여행지역과여행스타일선택하기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DDD448-0AC2-48BE-8A84-BD9F0C59B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55028"/>
              </p:ext>
            </p:extLst>
          </p:nvPr>
        </p:nvGraphicFramePr>
        <p:xfrm>
          <a:off x="457199" y="1393983"/>
          <a:ext cx="8229599" cy="4896541"/>
        </p:xfrm>
        <a:graphic>
          <a:graphicData uri="http://schemas.openxmlformats.org/drawingml/2006/table">
            <a:tbl>
              <a:tblPr/>
              <a:tblGrid>
                <a:gridCol w="561828">
                  <a:extLst>
                    <a:ext uri="{9D8B030D-6E8A-4147-A177-3AD203B41FA5}">
                      <a16:colId xmlns:a16="http://schemas.microsoft.com/office/drawing/2014/main" val="30784448"/>
                    </a:ext>
                  </a:extLst>
                </a:gridCol>
                <a:gridCol w="561828">
                  <a:extLst>
                    <a:ext uri="{9D8B030D-6E8A-4147-A177-3AD203B41FA5}">
                      <a16:colId xmlns:a16="http://schemas.microsoft.com/office/drawing/2014/main" val="3204715498"/>
                    </a:ext>
                  </a:extLst>
                </a:gridCol>
                <a:gridCol w="2089052">
                  <a:extLst>
                    <a:ext uri="{9D8B030D-6E8A-4147-A177-3AD203B41FA5}">
                      <a16:colId xmlns:a16="http://schemas.microsoft.com/office/drawing/2014/main" val="2577248452"/>
                    </a:ext>
                  </a:extLst>
                </a:gridCol>
                <a:gridCol w="680525">
                  <a:extLst>
                    <a:ext uri="{9D8B030D-6E8A-4147-A177-3AD203B41FA5}">
                      <a16:colId xmlns:a16="http://schemas.microsoft.com/office/drawing/2014/main" val="3658482350"/>
                    </a:ext>
                  </a:extLst>
                </a:gridCol>
                <a:gridCol w="838786">
                  <a:extLst>
                    <a:ext uri="{9D8B030D-6E8A-4147-A177-3AD203B41FA5}">
                      <a16:colId xmlns:a16="http://schemas.microsoft.com/office/drawing/2014/main" val="287806445"/>
                    </a:ext>
                  </a:extLst>
                </a:gridCol>
                <a:gridCol w="3497580">
                  <a:extLst>
                    <a:ext uri="{9D8B030D-6E8A-4147-A177-3AD203B41FA5}">
                      <a16:colId xmlns:a16="http://schemas.microsoft.com/office/drawing/2014/main" val="787982684"/>
                    </a:ext>
                  </a:extLst>
                </a:gridCol>
              </a:tblGrid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586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3858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추천받기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52945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입력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132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여행 지역 선택을 하지 않고 창을 이탈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8948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113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,null,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,800000,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83054"/>
                  </a:ext>
                </a:extLst>
              </a:tr>
              <a:tr h="5324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,12,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지역축제이벤트참가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6280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,-40,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6325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,9,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구백만원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6462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드라마촬영지방문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996267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역사유적지방문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2910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,7,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비동거가족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,-2000000,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7573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,two,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354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2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여행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Item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E9237FD-3CFC-4D84-8D6C-55ED934E2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50822"/>
              </p:ext>
            </p:extLst>
          </p:nvPr>
        </p:nvGraphicFramePr>
        <p:xfrm>
          <a:off x="457200" y="1484784"/>
          <a:ext cx="8229598" cy="4968552"/>
        </p:xfrm>
        <a:graphic>
          <a:graphicData uri="http://schemas.openxmlformats.org/drawingml/2006/table">
            <a:tbl>
              <a:tblPr/>
              <a:tblGrid>
                <a:gridCol w="821803">
                  <a:extLst>
                    <a:ext uri="{9D8B030D-6E8A-4147-A177-3AD203B41FA5}">
                      <a16:colId xmlns:a16="http://schemas.microsoft.com/office/drawing/2014/main" val="2164044593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1962449313"/>
                    </a:ext>
                  </a:extLst>
                </a:gridCol>
                <a:gridCol w="2546429">
                  <a:extLst>
                    <a:ext uri="{9D8B030D-6E8A-4147-A177-3AD203B41FA5}">
                      <a16:colId xmlns:a16="http://schemas.microsoft.com/office/drawing/2014/main" val="1142395570"/>
                    </a:ext>
                  </a:extLst>
                </a:gridCol>
                <a:gridCol w="462987">
                  <a:extLst>
                    <a:ext uri="{9D8B030D-6E8A-4147-A177-3AD203B41FA5}">
                      <a16:colId xmlns:a16="http://schemas.microsoft.com/office/drawing/2014/main" val="438595298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val="3490384058"/>
                    </a:ext>
                  </a:extLst>
                </a:gridCol>
                <a:gridCol w="2812647">
                  <a:extLst>
                    <a:ext uri="{9D8B030D-6E8A-4147-A177-3AD203B41FA5}">
                      <a16:colId xmlns:a16="http://schemas.microsoft.com/office/drawing/2014/main" val="3228815459"/>
                    </a:ext>
                  </a:extLst>
                </a:gridCol>
              </a:tblGrid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7148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5904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직접 선택하여 광주 동구로 검색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05896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조회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7552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상세 정보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클릭하고 나서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057210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연관 여행지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여행지를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01117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42634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33128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게시물 좋아요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7540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좋아요된 버튼 클릭 한번 더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32882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기반 최우선 정렬기능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아이디로 최하위 게시물을 좋아요 누름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74258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가중치 카테고리 필터링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변경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6341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카테고리 가중치 업데이트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최하위 가중치 카테고리 게시물들 좋아요 클릭 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783216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조회수별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23397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게시물에 즐겨찾기 등록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0864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여행 게시물 페이지로 이동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5892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87426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43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69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3 :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즐겨찾기한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여행지 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ED57A5-CD56-4D24-93F4-A77240BF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35039"/>
              </p:ext>
            </p:extLst>
          </p:nvPr>
        </p:nvGraphicFramePr>
        <p:xfrm>
          <a:off x="539552" y="2132856"/>
          <a:ext cx="8229600" cy="2592288"/>
        </p:xfrm>
        <a:graphic>
          <a:graphicData uri="http://schemas.openxmlformats.org/drawingml/2006/table">
            <a:tbl>
              <a:tblPr/>
              <a:tblGrid>
                <a:gridCol w="697257">
                  <a:extLst>
                    <a:ext uri="{9D8B030D-6E8A-4147-A177-3AD203B41FA5}">
                      <a16:colId xmlns:a16="http://schemas.microsoft.com/office/drawing/2014/main" val="336590608"/>
                    </a:ext>
                  </a:extLst>
                </a:gridCol>
                <a:gridCol w="648155">
                  <a:extLst>
                    <a:ext uri="{9D8B030D-6E8A-4147-A177-3AD203B41FA5}">
                      <a16:colId xmlns:a16="http://schemas.microsoft.com/office/drawing/2014/main" val="3702148823"/>
                    </a:ext>
                  </a:extLst>
                </a:gridCol>
                <a:gridCol w="2160515">
                  <a:extLst>
                    <a:ext uri="{9D8B030D-6E8A-4147-A177-3AD203B41FA5}">
                      <a16:colId xmlns:a16="http://schemas.microsoft.com/office/drawing/2014/main" val="1317260992"/>
                    </a:ext>
                  </a:extLst>
                </a:gridCol>
                <a:gridCol w="677616">
                  <a:extLst>
                    <a:ext uri="{9D8B030D-6E8A-4147-A177-3AD203B41FA5}">
                      <a16:colId xmlns:a16="http://schemas.microsoft.com/office/drawing/2014/main" val="3435220754"/>
                    </a:ext>
                  </a:extLst>
                </a:gridCol>
                <a:gridCol w="1060617">
                  <a:extLst>
                    <a:ext uri="{9D8B030D-6E8A-4147-A177-3AD203B41FA5}">
                      <a16:colId xmlns:a16="http://schemas.microsoft.com/office/drawing/2014/main" val="71708312"/>
                    </a:ext>
                  </a:extLst>
                </a:gridCol>
                <a:gridCol w="2985440">
                  <a:extLst>
                    <a:ext uri="{9D8B030D-6E8A-4147-A177-3AD203B41FA5}">
                      <a16:colId xmlns:a16="http://schemas.microsoft.com/office/drawing/2014/main" val="4122969326"/>
                    </a:ext>
                  </a:extLst>
                </a:gridCol>
              </a:tblGrid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BasicFlow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779191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096052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86750"/>
                  </a:ext>
                </a:extLst>
              </a:tr>
              <a:tr h="3409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즐겨찾기에서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목록에 있는 게시물 중 한 게시물의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16756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상세페이지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목록에 있는 게시물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584917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상세페이지의 연관 여행지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연관 여행지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98990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상세페이지에서 즐겨찾기 해제 수행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4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206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알고리즘 테스트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여행 지역 추천하기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30B10-A7FB-464E-8A40-CFEFD6748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2711"/>
              </p:ext>
            </p:extLst>
          </p:nvPr>
        </p:nvGraphicFramePr>
        <p:xfrm>
          <a:off x="755576" y="1556792"/>
          <a:ext cx="7401750" cy="4525961"/>
        </p:xfrm>
        <a:graphic>
          <a:graphicData uri="http://schemas.openxmlformats.org/drawingml/2006/table">
            <a:tbl>
              <a:tblPr/>
              <a:tblGrid>
                <a:gridCol w="1673644">
                  <a:extLst>
                    <a:ext uri="{9D8B030D-6E8A-4147-A177-3AD203B41FA5}">
                      <a16:colId xmlns:a16="http://schemas.microsoft.com/office/drawing/2014/main" val="2259345561"/>
                    </a:ext>
                  </a:extLst>
                </a:gridCol>
                <a:gridCol w="1673644">
                  <a:extLst>
                    <a:ext uri="{9D8B030D-6E8A-4147-A177-3AD203B41FA5}">
                      <a16:colId xmlns:a16="http://schemas.microsoft.com/office/drawing/2014/main" val="3897753291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4125482613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855185844"/>
                    </a:ext>
                  </a:extLst>
                </a:gridCol>
              </a:tblGrid>
              <a:tr h="1883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본인을 제외한 함께 여행한 일행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지역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955657"/>
                  </a:ext>
                </a:extLst>
              </a:tr>
              <a:tr h="18839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87184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 해운대구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14326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0732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5455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2083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76025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25538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64171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07010"/>
                  </a:ext>
                </a:extLst>
              </a:tr>
              <a:tr h="1883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623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삼척시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141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 서귀포시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88773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숙박여부별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종로구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5011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27184"/>
                  </a:ext>
                </a:extLst>
              </a:tr>
              <a:tr h="19283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수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기혼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춘천시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3647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 태안군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70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부안군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9690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용인시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6606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미혼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강남구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332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75487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45490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1124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전주시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00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30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935885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99(%)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6264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서버 불안정 </a:t>
            </a:r>
            <a:r>
              <a:rPr lang="en-US" altLang="ko-KR" sz="1600" dirty="0"/>
              <a:t>(Cloud </a:t>
            </a:r>
            <a:r>
              <a:rPr lang="ko-KR" altLang="en-US" sz="1600" dirty="0"/>
              <a:t>기반 서비스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2. Open </a:t>
            </a:r>
            <a:r>
              <a:rPr lang="en-US" altLang="ko-KR" sz="1600" dirty="0" err="1"/>
              <a:t>Api</a:t>
            </a:r>
            <a:r>
              <a:rPr lang="en-US" altLang="ko-KR" sz="1600" dirty="0"/>
              <a:t> </a:t>
            </a:r>
            <a:r>
              <a:rPr lang="ko-KR" altLang="en-US" sz="1600" dirty="0"/>
              <a:t>에서 운영 계정을 받지 못함</a:t>
            </a:r>
            <a:r>
              <a:rPr lang="en-US" altLang="ko-KR" sz="1600" dirty="0"/>
              <a:t>(</a:t>
            </a:r>
            <a:r>
              <a:rPr lang="ko-KR" altLang="en-US" sz="1600" dirty="0"/>
              <a:t>기업</a:t>
            </a:r>
            <a:r>
              <a:rPr lang="en-US" altLang="ko-KR" sz="1600" dirty="0"/>
              <a:t>,</a:t>
            </a:r>
            <a:r>
              <a:rPr lang="ko-KR" altLang="en-US" sz="1600" dirty="0"/>
              <a:t>기관</a:t>
            </a:r>
            <a:r>
              <a:rPr lang="en-US" altLang="ko-KR" sz="1600" dirty="0"/>
              <a:t>,</a:t>
            </a:r>
            <a:r>
              <a:rPr lang="ko-KR" altLang="en-US" sz="1600" dirty="0"/>
              <a:t>서비스만 가능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개발 완료 후  </a:t>
            </a:r>
            <a:r>
              <a:rPr lang="en-US" altLang="ko-KR" sz="1600" dirty="0"/>
              <a:t>Front </a:t>
            </a:r>
            <a:r>
              <a:rPr lang="en-US" altLang="ko-KR" sz="1600" dirty="0" err="1"/>
              <a:t>FeedBack</a:t>
            </a:r>
            <a:r>
              <a:rPr lang="en-US" altLang="ko-KR" sz="1600" dirty="0"/>
              <a:t> </a:t>
            </a:r>
            <a:r>
              <a:rPr lang="ko-KR" altLang="en-US" sz="1600" dirty="0"/>
              <a:t>시간 부족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77809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Benefit 1 :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Persona </a:t>
            </a:r>
            <a:r>
              <a:rPr lang="ko-KR" altLang="en-US" sz="2400" dirty="0"/>
              <a:t>에 맞춘 여행 지역의 추천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26" name="Picture 2" descr="아이유에 대한 이미지 검색결과">
            <a:extLst>
              <a:ext uri="{FF2B5EF4-FFF2-40B4-BE49-F238E27FC236}">
                <a16:creationId xmlns:a16="http://schemas.microsoft.com/office/drawing/2014/main" id="{6B608CED-6631-4F98-9F32-9E7BF22B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18002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6992FE-9909-48D3-A699-0EFF86B575CD}"/>
              </a:ext>
            </a:extLst>
          </p:cNvPr>
          <p:cNvSpPr/>
          <p:nvPr/>
        </p:nvSpPr>
        <p:spPr>
          <a:xfrm>
            <a:off x="3127000" y="1272390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1993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여성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13A52-E062-4AA3-BFD4-4B01221F45CE}"/>
              </a:ext>
            </a:extLst>
          </p:cNvPr>
          <p:cNvSpPr/>
          <p:nvPr/>
        </p:nvSpPr>
        <p:spPr>
          <a:xfrm>
            <a:off x="3127000" y="1637907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숙박</a:t>
            </a:r>
            <a:r>
              <a:rPr lang="en-US" altLang="ko-KR" dirty="0"/>
              <a:t>, 8</a:t>
            </a:r>
            <a:r>
              <a:rPr lang="ko-KR" altLang="en-US" dirty="0"/>
              <a:t>월 중 여행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0D8E-7215-4403-963D-3641C5209A36}"/>
              </a:ext>
            </a:extLst>
          </p:cNvPr>
          <p:cNvSpPr/>
          <p:nvPr/>
        </p:nvSpPr>
        <p:spPr>
          <a:xfrm>
            <a:off x="3127000" y="2097200"/>
            <a:ext cx="57887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예산</a:t>
            </a:r>
            <a:r>
              <a:rPr lang="en-US" altLang="ko-KR" dirty="0"/>
              <a:t> : 15</a:t>
            </a:r>
            <a:r>
              <a:rPr lang="ko-KR" altLang="en-US" dirty="0"/>
              <a:t>만원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자연 및 풍경감상</a:t>
            </a:r>
            <a:r>
              <a:rPr lang="en-US" altLang="ko-KR" dirty="0"/>
              <a:t>, </a:t>
            </a:r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야외 위락 및 스포츠 활동</a:t>
            </a:r>
            <a:endParaRPr lang="en-US" altLang="ko-K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C32927-F519-463D-AE67-C1C9A2FB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5583"/>
            <a:ext cx="1817535" cy="22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8642C-3165-4E72-9F7D-039C8F7B5908}"/>
              </a:ext>
            </a:extLst>
          </p:cNvPr>
          <p:cNvSpPr/>
          <p:nvPr/>
        </p:nvSpPr>
        <p:spPr>
          <a:xfrm>
            <a:off x="3295506" y="3742581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12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30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남성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5BD96-6510-4F55-ADAE-CD47F1791DC1}"/>
              </a:ext>
            </a:extLst>
          </p:cNvPr>
          <p:cNvSpPr/>
          <p:nvPr/>
        </p:nvSpPr>
        <p:spPr>
          <a:xfrm>
            <a:off x="3295506" y="4315410"/>
            <a:ext cx="220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당일 </a:t>
            </a:r>
            <a:r>
              <a:rPr lang="en-US" altLang="ko-KR" dirty="0"/>
              <a:t>, 10</a:t>
            </a:r>
            <a:r>
              <a:rPr lang="ko-KR" altLang="en-US" dirty="0"/>
              <a:t>월 중 여행</a:t>
            </a:r>
            <a:endParaRPr lang="en-US" altLang="ko-KR" dirty="0"/>
          </a:p>
          <a:p>
            <a:r>
              <a:rPr lang="ko-KR" altLang="en-US" dirty="0"/>
              <a:t>예산 </a:t>
            </a:r>
            <a:r>
              <a:rPr lang="en-US" altLang="ko-KR" dirty="0"/>
              <a:t>: 15</a:t>
            </a:r>
            <a:r>
              <a:rPr lang="ko-KR" altLang="en-US" dirty="0"/>
              <a:t>만원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90C656-66DB-404F-8514-1034240282B5}"/>
              </a:ext>
            </a:extLst>
          </p:cNvPr>
          <p:cNvSpPr/>
          <p:nvPr/>
        </p:nvSpPr>
        <p:spPr>
          <a:xfrm>
            <a:off x="3295506" y="515637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자연 및 풍경감상, 음식관광, 테마파크, </a:t>
            </a:r>
            <a:endParaRPr lang="en-US" altLang="ko-KR" dirty="0"/>
          </a:p>
          <a:p>
            <a:r>
              <a:rPr lang="ko-KR" altLang="en-US" dirty="0"/>
              <a:t>놀이시설, 동/식물원 방문, 지역 문화예술/공연/전시시설 관람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B0E-2CA6-46E1-99BB-0BA620CA7740}"/>
              </a:ext>
            </a:extLst>
          </p:cNvPr>
          <p:cNvSpPr txBox="1"/>
          <p:nvPr/>
        </p:nvSpPr>
        <p:spPr>
          <a:xfrm>
            <a:off x="6021382" y="294088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강원도 강릉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283-EC25-4252-AFCD-DCDBC8CB94EB}"/>
              </a:ext>
            </a:extLst>
          </p:cNvPr>
          <p:cNvSpPr txBox="1"/>
          <p:nvPr/>
        </p:nvSpPr>
        <p:spPr>
          <a:xfrm>
            <a:off x="6360690" y="587523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서울 강남구</a:t>
            </a:r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77809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Benefit 1 :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Persona </a:t>
            </a:r>
            <a:r>
              <a:rPr lang="ko-KR" altLang="en-US" sz="2400" dirty="0"/>
              <a:t>에 맞춘 여행 지역의 추천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992FE-9909-48D3-A699-0EFF86B575CD}"/>
              </a:ext>
            </a:extLst>
          </p:cNvPr>
          <p:cNvSpPr/>
          <p:nvPr/>
        </p:nvSpPr>
        <p:spPr>
          <a:xfrm>
            <a:off x="3168905" y="1391724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1971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(45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남성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기혼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13A52-E062-4AA3-BFD4-4B01221F45CE}"/>
              </a:ext>
            </a:extLst>
          </p:cNvPr>
          <p:cNvSpPr/>
          <p:nvPr/>
        </p:nvSpPr>
        <p:spPr>
          <a:xfrm>
            <a:off x="3168905" y="1757241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숙박</a:t>
            </a:r>
            <a:r>
              <a:rPr lang="en-US" altLang="ko-KR" dirty="0"/>
              <a:t>, 9</a:t>
            </a:r>
            <a:r>
              <a:rPr lang="ko-KR" altLang="en-US" dirty="0"/>
              <a:t>월 중 여행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0D8E-7215-4403-963D-3641C5209A36}"/>
              </a:ext>
            </a:extLst>
          </p:cNvPr>
          <p:cNvSpPr/>
          <p:nvPr/>
        </p:nvSpPr>
        <p:spPr>
          <a:xfrm>
            <a:off x="3168905" y="2209762"/>
            <a:ext cx="48189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예산</a:t>
            </a:r>
            <a:r>
              <a:rPr lang="en-US" altLang="ko-KR" dirty="0"/>
              <a:t> : 200000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지역 문화예술</a:t>
            </a:r>
            <a:r>
              <a:rPr lang="en-US" altLang="ko-KR" dirty="0"/>
              <a:t>/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전시시설 관람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8642C-3165-4E72-9F7D-039C8F7B5908}"/>
              </a:ext>
            </a:extLst>
          </p:cNvPr>
          <p:cNvSpPr/>
          <p:nvPr/>
        </p:nvSpPr>
        <p:spPr>
          <a:xfrm>
            <a:off x="3295506" y="3742581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1971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12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30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(45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여성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기혼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5BD96-6510-4F55-ADAE-CD47F1791DC1}"/>
              </a:ext>
            </a:extLst>
          </p:cNvPr>
          <p:cNvSpPr/>
          <p:nvPr/>
        </p:nvSpPr>
        <p:spPr>
          <a:xfrm>
            <a:off x="3295506" y="4315410"/>
            <a:ext cx="20746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당일 </a:t>
            </a:r>
            <a:r>
              <a:rPr lang="en-US" altLang="ko-KR" dirty="0"/>
              <a:t>, 9</a:t>
            </a:r>
            <a:r>
              <a:rPr lang="ko-KR" altLang="en-US" dirty="0"/>
              <a:t>월 중 여행</a:t>
            </a:r>
            <a:endParaRPr lang="en-US" altLang="ko-KR" dirty="0"/>
          </a:p>
          <a:p>
            <a:r>
              <a:rPr lang="ko-KR" altLang="en-US" dirty="0"/>
              <a:t>예산 </a:t>
            </a:r>
            <a:r>
              <a:rPr lang="en-US" altLang="ko-KR" dirty="0"/>
              <a:t>: 20</a:t>
            </a:r>
            <a:r>
              <a:rPr lang="ko-KR" altLang="en-US" dirty="0"/>
              <a:t>만원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90C656-66DB-404F-8514-1034240282B5}"/>
              </a:ext>
            </a:extLst>
          </p:cNvPr>
          <p:cNvSpPr/>
          <p:nvPr/>
        </p:nvSpPr>
        <p:spPr>
          <a:xfrm>
            <a:off x="3295506" y="5241313"/>
            <a:ext cx="5236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지역 문화예술</a:t>
            </a:r>
            <a:r>
              <a:rPr lang="en-US" altLang="ko-KR" dirty="0"/>
              <a:t>/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전시시설 관람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B0E-2CA6-46E1-99BB-0BA620CA7740}"/>
              </a:ext>
            </a:extLst>
          </p:cNvPr>
          <p:cNvSpPr txBox="1"/>
          <p:nvPr/>
        </p:nvSpPr>
        <p:spPr>
          <a:xfrm>
            <a:off x="6257749" y="314306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전라도 여수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283-EC25-4252-AFCD-DCDBC8CB94EB}"/>
              </a:ext>
            </a:extLst>
          </p:cNvPr>
          <p:cNvSpPr txBox="1"/>
          <p:nvPr/>
        </p:nvSpPr>
        <p:spPr>
          <a:xfrm>
            <a:off x="6335688" y="589258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전북 전주시</a:t>
            </a:r>
          </a:p>
          <a:p>
            <a:endParaRPr lang="ko-KR" altLang="en-US" b="1" dirty="0"/>
          </a:p>
        </p:txBody>
      </p:sp>
      <p:pic>
        <p:nvPicPr>
          <p:cNvPr id="3" name="Picture 2" descr="마동석에 대한 이미지 검색결과">
            <a:extLst>
              <a:ext uri="{FF2B5EF4-FFF2-40B4-BE49-F238E27FC236}">
                <a16:creationId xmlns:a16="http://schemas.microsoft.com/office/drawing/2014/main" id="{38B7F128-C3F6-414D-AFFF-EBD45EF3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4" y="1323199"/>
            <a:ext cx="1710488" cy="21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공효진에 대한 이미지 검색결과">
            <a:extLst>
              <a:ext uri="{FF2B5EF4-FFF2-40B4-BE49-F238E27FC236}">
                <a16:creationId xmlns:a16="http://schemas.microsoft.com/office/drawing/2014/main" id="{AD9B0895-AC62-404C-AB6A-B6152D5C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0" y="3971030"/>
            <a:ext cx="1711921" cy="25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46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581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Benefit 2 : </a:t>
            </a:r>
            <a:r>
              <a:rPr lang="ko-KR" altLang="en-US" sz="2200" dirty="0"/>
              <a:t>사용자들의 피드백을 바탕으로 </a:t>
            </a:r>
            <a:br>
              <a:rPr lang="en-US" altLang="ko-KR" sz="2200" dirty="0"/>
            </a:br>
            <a:r>
              <a:rPr lang="ko-KR" altLang="en-US" sz="2200" dirty="0"/>
              <a:t>여행 스타일 가중치를 지속적으로 변경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CFE0CE-ED42-4D62-A1D4-C67A1DD34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04" b="-916"/>
          <a:stretch/>
        </p:blipFill>
        <p:spPr>
          <a:xfrm>
            <a:off x="437439" y="1687898"/>
            <a:ext cx="8167009" cy="4895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90E4F0-F833-46F4-9484-0015B6D79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76" b="237"/>
          <a:stretch/>
        </p:blipFill>
        <p:spPr>
          <a:xfrm>
            <a:off x="1691680" y="2259931"/>
            <a:ext cx="6768752" cy="43924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816A78-090E-45D6-BB10-E9846849804B}"/>
              </a:ext>
            </a:extLst>
          </p:cNvPr>
          <p:cNvSpPr/>
          <p:nvPr/>
        </p:nvSpPr>
        <p:spPr>
          <a:xfrm>
            <a:off x="1805748" y="2271076"/>
            <a:ext cx="1614124" cy="936104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DD0D0B-CCE3-4773-B8D1-3C32A50AB724}"/>
              </a:ext>
            </a:extLst>
          </p:cNvPr>
          <p:cNvSpPr/>
          <p:nvPr/>
        </p:nvSpPr>
        <p:spPr>
          <a:xfrm>
            <a:off x="565212" y="1544983"/>
            <a:ext cx="1158184" cy="87590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6D56F03-D09C-4A08-A4AE-8E98DB28674B}"/>
              </a:ext>
            </a:extLst>
          </p:cNvPr>
          <p:cNvCxnSpPr/>
          <p:nvPr/>
        </p:nvCxnSpPr>
        <p:spPr>
          <a:xfrm>
            <a:off x="1841175" y="1432390"/>
            <a:ext cx="1008112" cy="5040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686C7-627F-46DE-8F69-848341C5A52B}"/>
              </a:ext>
            </a:extLst>
          </p:cNvPr>
          <p:cNvSpPr txBox="1"/>
          <p:nvPr/>
        </p:nvSpPr>
        <p:spPr>
          <a:xfrm>
            <a:off x="2555776" y="1201557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사용자들이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</a:t>
            </a:r>
            <a:r>
              <a:rPr lang="en-US" altLang="ko-KR" sz="1200" dirty="0"/>
              <a:t>Experience </a:t>
            </a:r>
            <a:r>
              <a:rPr lang="ko-KR" altLang="en-US" sz="1200" dirty="0"/>
              <a:t>카테고리를 가진 게시물에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많이 누름에 따라</a:t>
            </a:r>
            <a:r>
              <a:rPr lang="en-US" altLang="ko-KR" sz="1200" dirty="0"/>
              <a:t>, ‘</a:t>
            </a:r>
            <a:r>
              <a:rPr lang="ko-KR" altLang="en-US" sz="1200" dirty="0"/>
              <a:t>활동적인</a:t>
            </a:r>
            <a:r>
              <a:rPr lang="en-US" altLang="ko-KR" sz="1200" dirty="0"/>
              <a:t>’</a:t>
            </a:r>
            <a:r>
              <a:rPr lang="ko-KR" altLang="en-US" sz="1200" dirty="0"/>
              <a:t>의 여행 스타일에서</a:t>
            </a:r>
            <a:r>
              <a:rPr lang="en-US" altLang="ko-KR" sz="1200" dirty="0"/>
              <a:t> Experience </a:t>
            </a:r>
            <a:r>
              <a:rPr lang="ko-KR" altLang="en-US" sz="1200" dirty="0"/>
              <a:t>의 카테고리를 가진 게시물들의 비중이 높아짐</a:t>
            </a:r>
          </a:p>
        </p:txBody>
      </p:sp>
    </p:spTree>
    <p:extLst>
      <p:ext uri="{BB962C8B-B14F-4D97-AF65-F5344CB8AC3E}">
        <p14:creationId xmlns:p14="http://schemas.microsoft.com/office/powerpoint/2010/main" val="3510179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b="1" dirty="0"/>
              <a:t>팀원들의 핵심 스킬을 빨리 파악하고</a:t>
            </a:r>
            <a:r>
              <a:rPr lang="en-US" altLang="ko-KR" b="1" dirty="0"/>
              <a:t>, </a:t>
            </a:r>
            <a:r>
              <a:rPr lang="ko-KR" altLang="en-US" b="1" dirty="0"/>
              <a:t>스킬에 맞춰 목표를 정하자</a:t>
            </a:r>
            <a:endParaRPr lang="en-US" altLang="ko-KR" b="1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커뮤니케이션 할 때는 구두로 이야기하기 보다</a:t>
            </a:r>
            <a:r>
              <a:rPr lang="en-US" altLang="ko-KR" b="1" dirty="0"/>
              <a:t>, </a:t>
            </a:r>
            <a:r>
              <a:rPr lang="ko-KR" altLang="en-US" b="1" dirty="0"/>
              <a:t>글로 정리해서 보내자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 action="ppaction://hlinkfile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3815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635 </a:t>
            </a:r>
            <a:r>
              <a:rPr lang="ko-KR" altLang="en-US" dirty="0"/>
              <a:t>시간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 IntelliJ 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모델러</a:t>
            </a:r>
            <a:r>
              <a:rPr lang="ko-KR" altLang="en-US" dirty="0"/>
              <a:t> </a:t>
            </a:r>
            <a:r>
              <a:rPr lang="en-US" altLang="ko-KR" dirty="0"/>
              <a:t>: Python</a:t>
            </a:r>
            <a:r>
              <a:rPr lang="ko-KR" altLang="en-US" dirty="0"/>
              <a:t> </a:t>
            </a:r>
            <a:r>
              <a:rPr lang="en-US" altLang="ko-KR" dirty="0"/>
              <a:t>SCIKIT-Learn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0C21E0-E232-4177-89C0-C7543B25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9" y="1988840"/>
            <a:ext cx="8829701" cy="40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7206</TotalTime>
  <Words>3199</Words>
  <Application>Microsoft Office PowerPoint</Application>
  <PresentationFormat>화면 슬라이드 쇼(4:3)</PresentationFormat>
  <Paragraphs>543</Paragraphs>
  <Slides>41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Apple SD Gothic Neo</vt:lpstr>
      <vt:lpstr>나눔바른고딕</vt:lpstr>
      <vt:lpstr>맑은 고딕</vt:lpstr>
      <vt:lpstr>Arial</vt:lpstr>
      <vt:lpstr>Calibri</vt:lpstr>
      <vt:lpstr>Wingdings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1  – 여행지역 추천하기</vt:lpstr>
      <vt:lpstr>Key Decision 2 – 여행 게시물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UC 1 :  여행지역과여행스타일선택하기TestCase </vt:lpstr>
      <vt:lpstr>UC 2 : 추천 여행 Item 조회하기 TestCase </vt:lpstr>
      <vt:lpstr>UC 3 : 즐겨찾기한 여행지 조회하기 TestCase </vt:lpstr>
      <vt:lpstr>추천 알고리즘 테스트 : 여행 지역 추천하기</vt:lpstr>
      <vt:lpstr>테스트 결과 현황</vt:lpstr>
      <vt:lpstr>Benefit 1 : 사용자 Persona 에 맞춘 여행 지역의 추천</vt:lpstr>
      <vt:lpstr>Benefit 1 : 사용자 Persona 에 맞춘 여행 지역의 추천</vt:lpstr>
      <vt:lpstr>Benefit 2 : 사용자들의 피드백을 바탕으로  여행 스타일 가중치를 지속적으로 변경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509</cp:revision>
  <cp:lastPrinted>2012-12-19T08:26:52Z</cp:lastPrinted>
  <dcterms:created xsi:type="dcterms:W3CDTF">2012-10-10T06:20:37Z</dcterms:created>
  <dcterms:modified xsi:type="dcterms:W3CDTF">2019-12-10T04:18:11Z</dcterms:modified>
</cp:coreProperties>
</file>